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微軟正黑體" pitchFamily="34" charset="-120"/>
      <p:regular r:id="rId13"/>
      <p:bold r:id="rId14"/>
    </p:embeddedFont>
    <p:embeddedFont>
      <p:font typeface="Lora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Source Sans Pro" charset="0"/>
      <p:regular r:id="rId20"/>
      <p:bold r:id="rId21"/>
      <p:italic r:id="rId22"/>
      <p:boldItalic r:id="rId2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37" d="100"/>
          <a:sy n="137" d="100"/>
        </p:scale>
        <p:origin x="-78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38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Ud2gCRpjnM" TargetMode="External"/><Relationship Id="rId2" Type="http://schemas.openxmlformats.org/officeDocument/2006/relationships/hyperlink" Target="https://www.youtube.com/watch?v=ZOkjEFJL4aI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182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智慧支付</a:t>
            </a:r>
            <a:endParaRPr lang="en-US" sz="4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298120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C110252234 施志傑</a:t>
            </a:r>
            <a:endParaRPr lang="en-US" sz="35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3903464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C111252120 劉于樂</a:t>
            </a:r>
            <a:endParaRPr lang="en-US" sz="35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482572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C110252223 詹忠諭</a:t>
            </a:r>
            <a:endParaRPr lang="en-US" sz="35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5747980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C110252212 陳羿宏</a:t>
            </a:r>
            <a:endParaRPr lang="en-US" sz="35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D14F0423-5DBA-4A03-9385-148BF4499EFD}"/>
              </a:ext>
            </a:extLst>
          </p:cNvPr>
          <p:cNvSpPr txBox="1"/>
          <p:nvPr/>
        </p:nvSpPr>
        <p:spPr>
          <a:xfrm>
            <a:off x="1454226" y="1266939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linkClick r:id="rId2"/>
              </a:rPr>
              <a:t>秒懂支付科技！告訴你行動支付、第三方支付還有電子支付差別在哪裡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DBC0876C-45DE-4429-8696-D40DC13164AE}"/>
              </a:ext>
            </a:extLst>
          </p:cNvPr>
          <p:cNvSpPr txBox="1"/>
          <p:nvPr/>
        </p:nvSpPr>
        <p:spPr>
          <a:xfrm>
            <a:off x="1454226" y="1961002"/>
            <a:ext cx="791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hlinkClick r:id="rId3"/>
              </a:rPr>
              <a:t>3</a:t>
            </a:r>
            <a:r>
              <a:rPr lang="zh-TW" altLang="en-US" b="1" dirty="0">
                <a:hlinkClick r:id="rId3"/>
              </a:rPr>
              <a:t>分鐘認識電子支付、行動支付、第三方支付差異</a:t>
            </a:r>
            <a:endParaRPr lang="zh-TW" altLang="en-US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6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大綱</a:t>
            </a:r>
            <a:endParaRPr lang="en-US" sz="4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106924" y="2491859"/>
            <a:ext cx="30480" cy="4308753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1345704" y="274581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249185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937915" y="254984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1</a:t>
            </a:r>
            <a:endParaRPr lang="en-US" sz="2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03859" y="25741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ra" pitchFamily="34" charset="-120"/>
              </a:rPr>
              <a:t>什麼是智慧支付</a:t>
            </a:r>
            <a:r>
              <a:rPr lang="en-US" sz="2200" dirty="0">
                <a:solidFill>
                  <a:srgbClr val="3A363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ra" pitchFamily="34" charset="-120"/>
              </a:rPr>
              <a:t>？</a:t>
            </a:r>
            <a:endParaRPr 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345704" y="3703320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0" name="Shape 7"/>
          <p:cNvSpPr/>
          <p:nvPr/>
        </p:nvSpPr>
        <p:spPr>
          <a:xfrm>
            <a:off x="837664" y="344936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937915" y="350734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2</a:t>
            </a:r>
            <a:endParaRPr lang="en-US" sz="2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303859" y="35316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常見的智慧支付方式</a:t>
            </a:r>
            <a:endParaRPr lang="en-US" sz="2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345704" y="4660821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4" name="Shape 11"/>
          <p:cNvSpPr/>
          <p:nvPr/>
        </p:nvSpPr>
        <p:spPr>
          <a:xfrm>
            <a:off x="837664" y="440686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5" name="Text 12"/>
          <p:cNvSpPr/>
          <p:nvPr/>
        </p:nvSpPr>
        <p:spPr>
          <a:xfrm>
            <a:off x="937915" y="446484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3</a:t>
            </a:r>
            <a:endParaRPr lang="en-US" sz="2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303859" y="44891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智慧支付的優缺點</a:t>
            </a:r>
            <a:endParaRPr lang="en-US" sz="2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345704" y="5618321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8" name="Shape 15"/>
          <p:cNvSpPr/>
          <p:nvPr/>
        </p:nvSpPr>
        <p:spPr>
          <a:xfrm>
            <a:off x="837664" y="536436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9" name="Text 16"/>
          <p:cNvSpPr/>
          <p:nvPr/>
        </p:nvSpPr>
        <p:spPr>
          <a:xfrm>
            <a:off x="937915" y="542234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4</a:t>
            </a:r>
            <a:endParaRPr lang="en-US" sz="2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303859" y="5446633"/>
            <a:ext cx="33775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智慧支付在台灣的應用情況</a:t>
            </a:r>
            <a:endParaRPr lang="en-US" sz="2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1345704" y="6575822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22" name="Shape 19"/>
          <p:cNvSpPr/>
          <p:nvPr/>
        </p:nvSpPr>
        <p:spPr>
          <a:xfrm>
            <a:off x="837664" y="63218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23" name="Text 20"/>
          <p:cNvSpPr/>
          <p:nvPr/>
        </p:nvSpPr>
        <p:spPr>
          <a:xfrm>
            <a:off x="937915" y="637984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5</a:t>
            </a:r>
            <a:endParaRPr lang="en-US" sz="2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303859" y="64041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未來發展趨勢</a:t>
            </a:r>
            <a:endParaRPr lang="en-US" sz="2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444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什麼是智慧支付？</a:t>
            </a:r>
            <a:endParaRPr lang="en-US" sz="4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96697" y="3766423"/>
            <a:ext cx="7383777" cy="175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智慧支付</a:t>
            </a:r>
            <a:r>
              <a:rPr lang="en-US" sz="22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（Smart Payment）指的是透過現代科技，如行動裝置、感應式裝置、區塊鏈、人工智慧（AI）等，實現</a:t>
            </a:r>
            <a:r>
              <a:rPr lang="en-US" sz="2200" b="1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非現金化</a:t>
            </a:r>
            <a:r>
              <a:rPr lang="en-US" sz="22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、</a:t>
            </a:r>
            <a:r>
              <a:rPr lang="en-US" sz="2200" b="1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數位化</a:t>
            </a:r>
            <a:r>
              <a:rPr lang="en-US" sz="22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的支付行為。它的應用場景從線上購物、實體店面消費、交通運輸到公共事業繳費等，幾乎無所不在。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3407450"/>
            <a:ext cx="30480" cy="2477691"/>
          </a:xfrm>
          <a:prstGeom prst="rect">
            <a:avLst/>
          </a:prstGeom>
          <a:solidFill>
            <a:srgbClr val="38512F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65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ora" pitchFamily="34" charset="-120"/>
              </a:rPr>
              <a:t>常見的智慧支付方式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59330"/>
            <a:ext cx="3014305" cy="1862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97964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行動支付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896852"/>
            <a:ext cx="3014305" cy="1532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透過智慧型手機或穿戴裝置進行感應或掃碼支付，例如 Apple Pay、Google Pay、LINE Pay、街口支付等。</a:t>
            </a:r>
            <a:endParaRPr lang="en-US" sz="18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233" y="2259330"/>
            <a:ext cx="3014305" cy="18629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4397964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數位錢包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51233" y="4896852"/>
            <a:ext cx="3014305" cy="1532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用於儲存信用卡、金融卡、會員卡、票券等數位資產的應用程式，如 Apple Wallet、Google Wallet。</a:t>
            </a:r>
            <a:endParaRPr lang="en-US" sz="18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43" y="2259330"/>
            <a:ext cx="3014305" cy="18629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4397964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電子票證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64743" y="4896852"/>
            <a:ext cx="3014305" cy="1532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結合智慧手機或穿戴式裝置的感應支付卡，常用於大眾運輸和小額消費，如悠遊卡、一卡通。</a:t>
            </a:r>
            <a:endParaRPr lang="en-US" sz="18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252" y="2259330"/>
            <a:ext cx="3014424" cy="18629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4397964"/>
            <a:ext cx="3014424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虛擬貨幣與區塊鏈支付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778252" y="4896852"/>
            <a:ext cx="3014424" cy="15320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spc="-3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利用區塊鏈技術進行的去中心化支付，例如使用比特幣、以太幣等加密貨幣進行交易。</a:t>
            </a:r>
            <a:endParaRPr lang="en-US" sz="1850" spc="-3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14FA659E-F8E1-48A1-9077-9D72EBA905AC}"/>
              </a:ext>
            </a:extLst>
          </p:cNvPr>
          <p:cNvSpPr txBox="1"/>
          <p:nvPr/>
        </p:nvSpPr>
        <p:spPr>
          <a:xfrm>
            <a:off x="12570245" y="7525702"/>
            <a:ext cx="2060155" cy="703898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65369B03-B973-436A-B613-BBC32BFF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48" y="1959678"/>
            <a:ext cx="7230484" cy="33627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728FFA0B-36BD-4F21-A53D-31CA1108EDDD}"/>
              </a:ext>
            </a:extLst>
          </p:cNvPr>
          <p:cNvSpPr txBox="1"/>
          <p:nvPr/>
        </p:nvSpPr>
        <p:spPr>
          <a:xfrm>
            <a:off x="3171148" y="5546727"/>
            <a:ext cx="622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資料來源：</a:t>
            </a:r>
            <a:r>
              <a:rPr lang="en-US" altLang="zh-TW" dirty="0"/>
              <a:t>https://www.cardu.com.tw/mpay/detail.php?39548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939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9642"/>
            <a:ext cx="4645462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智慧支付的優點</a:t>
            </a:r>
            <a:r>
              <a:rPr lang="en-US" sz="4400" b="1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（優勢）</a:t>
            </a:r>
            <a:endParaRPr lang="en-US" sz="4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46885"/>
            <a:ext cx="438626" cy="4386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36493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便利性高</a:t>
            </a:r>
            <a:endParaRPr lang="en-US" sz="1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24124" y="2736533"/>
            <a:ext cx="245631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8900" indent="-88900" algn="l">
              <a:lnSpc>
                <a:spcPts val="2250"/>
              </a:lnSpc>
              <a:buNone/>
              <a:tabLst>
                <a:tab pos="88900" algn="l"/>
              </a:tabLst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1.無需攜帶現金或信用卡，只要手機或穿戴裝置即可付款。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324124" y="3418523"/>
            <a:ext cx="2456319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6213" indent="-176213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2.可搭配指紋、臉部辨識等生物識別功能，快速完成支付。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475" y="1746885"/>
            <a:ext cx="438626" cy="43862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54475" y="236493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交易快速</a:t>
            </a:r>
            <a:endParaRPr lang="en-US" sz="1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8954475" y="2736533"/>
            <a:ext cx="23399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6213" indent="-176213" algn="l">
              <a:lnSpc>
                <a:spcPts val="2250"/>
              </a:lnSpc>
              <a:buNone/>
              <a:tabLst>
                <a:tab pos="176213" algn="l"/>
              </a:tabLst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1.掃碼或感應支付僅需數秒，縮短結帳時間。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8954475" y="3418523"/>
            <a:ext cx="23399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6213" indent="-176213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2.支援自助結帳、無人商店等新型態商業模式。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8724" y="1746885"/>
            <a:ext cx="438626" cy="43862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18724" y="236493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安全性提升</a:t>
            </a:r>
            <a:endParaRPr lang="en-US" sz="1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1518724" y="2736533"/>
            <a:ext cx="23399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6213" indent="-176213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1.採用加密技術與多重驗證，降低盜刷風險。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1518724" y="3418523"/>
            <a:ext cx="2230327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8900" indent="-8890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2.部分平台具備「一次性虛擬卡號」，保護使用者真實資料。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4351853"/>
            <a:ext cx="438626" cy="43862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324124" y="496990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消費紀錄清楚</a:t>
            </a:r>
            <a:endParaRPr lang="en-US" sz="1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6324124" y="5341501"/>
            <a:ext cx="23399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可即時查看每一筆消費記錄，方便記帳與理財</a:t>
            </a: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4475" y="4351853"/>
            <a:ext cx="438626" cy="43862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954475" y="496990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促進數位經濟</a:t>
            </a:r>
            <a:endParaRPr lang="en-US" sz="16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8954474" y="5341501"/>
            <a:ext cx="2767473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6213" indent="-176213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1.促進中小企業數位轉型，結合行銷、會員管理、點數等功能。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8954474" y="6008985"/>
            <a:ext cx="2339935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6213" indent="-176213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2.政府可透過電子化資料提升稅收管理效率。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8954475" y="6992660"/>
            <a:ext cx="233993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5A8A3395-1599-4904-9583-DC2D17F79041}"/>
              </a:ext>
            </a:extLst>
          </p:cNvPr>
          <p:cNvSpPr txBox="1"/>
          <p:nvPr/>
        </p:nvSpPr>
        <p:spPr>
          <a:xfrm>
            <a:off x="12570245" y="7525702"/>
            <a:ext cx="2060155" cy="703898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07663"/>
            <a:ext cx="7096125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智慧支付的缺點</a:t>
            </a:r>
            <a:r>
              <a:rPr lang="en-US" sz="4400" b="1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（限制與風險）</a:t>
            </a:r>
            <a:endParaRPr lang="en-US" sz="4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264450"/>
            <a:ext cx="7468553" cy="4657487"/>
          </a:xfrm>
          <a:prstGeom prst="roundRect">
            <a:avLst>
              <a:gd name="adj" fmla="val 6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272070"/>
            <a:ext cx="7453312" cy="9542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47128" y="2408873"/>
            <a:ext cx="17268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資訊安全疑慮</a:t>
            </a:r>
            <a:endParaRPr lang="en-US"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12398" y="2408873"/>
            <a:ext cx="485727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若平台資安不足，可能發生資料外洩、駭客入侵等問題。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712398" y="2813804"/>
            <a:ext cx="485727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手機若遺失</a:t>
            </a:r>
            <a:r>
              <a:rPr lang="en-US" sz="14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、遭盜用，易造成損失</a:t>
            </a: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331744" y="3226356"/>
            <a:ext cx="7453312" cy="9542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47128" y="3363158"/>
            <a:ext cx="17268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依賴網路與電力</a:t>
            </a:r>
            <a:endParaRPr lang="en-US"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712398" y="3363158"/>
            <a:ext cx="485727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沒有網路或手機沒電時無法支付。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712398" y="3768090"/>
            <a:ext cx="485727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在偏鄉或無訊號地區使用受限。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31744" y="4180642"/>
            <a:ext cx="7453312" cy="9542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47128" y="4317444"/>
            <a:ext cx="17268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設備與技術門檻</a:t>
            </a:r>
            <a:endParaRPr lang="en-US"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712398" y="4317444"/>
            <a:ext cx="485727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高齡者或科技門檻較高者使用較困難。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712398" y="4722376"/>
            <a:ext cx="485727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某些支付方式需支援特定手機（如 NFC 功能），不具普遍性。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331744" y="5134928"/>
            <a:ext cx="7453312" cy="9542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47128" y="5271730"/>
            <a:ext cx="17268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隱私風險</a:t>
            </a:r>
            <a:endParaRPr lang="en-US"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712398" y="5271730"/>
            <a:ext cx="485727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 err="1" smtClean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每筆交易會被</a:t>
            </a:r>
            <a:r>
              <a:rPr lang="zh-TW" altLang="en-US" sz="1400" dirty="0" smtClean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記錄</a:t>
            </a:r>
            <a:r>
              <a:rPr lang="en-US" sz="1400" dirty="0" smtClean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，</a:t>
            </a:r>
            <a:r>
              <a:rPr lang="en-US" sz="14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可能引發個資或消費行為被濫用的疑慮</a:t>
            </a: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712398" y="5676662"/>
            <a:ext cx="4857274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廠商可能透過大數據分析精準行銷，過度追蹤使用者偏好。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324123" y="6081594"/>
            <a:ext cx="7453312" cy="825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47128" y="6226016"/>
            <a:ext cx="172688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平台碎片化</a:t>
            </a:r>
            <a:endParaRPr lang="en-US"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8712398" y="6226016"/>
            <a:ext cx="4857274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不同地區、商店支援的平台不一致,需安裝多種 App。</a:t>
            </a:r>
          </a:p>
          <a:p>
            <a:pPr marL="285750" indent="-285750" algn="l">
              <a:lnSpc>
                <a:spcPts val="2150"/>
              </a:lnSpc>
              <a:buFont typeface="Wingdings" panose="05000000000000000000" pitchFamily="2" charset="2"/>
              <a:buChar char="l"/>
            </a:pPr>
            <a:r>
              <a:rPr lang="en-US" sz="14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缺乏統一性,增加學習與使用成本</a:t>
            </a:r>
            <a:r>
              <a:rPr lang="en-US" sz="1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。</a:t>
            </a:r>
            <a:endParaRPr lang="en-US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DA64017F-D6BC-46F2-8CFD-3737D333D5B6}"/>
              </a:ext>
            </a:extLst>
          </p:cNvPr>
          <p:cNvSpPr txBox="1"/>
          <p:nvPr/>
        </p:nvSpPr>
        <p:spPr>
          <a:xfrm>
            <a:off x="12570245" y="7525702"/>
            <a:ext cx="2060155" cy="703898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0364"/>
            <a:ext cx="9326880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智慧支付在台灣的應用情況</a:t>
            </a:r>
            <a:endParaRPr lang="en-US" sz="4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125504"/>
            <a:ext cx="12431709" cy="718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 err="1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台灣的智慧支付相當普及，根據政府「行動支付普及計畫</a:t>
            </a:r>
            <a:r>
              <a:rPr lang="en-US" sz="2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」：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2025年如期達到普及率提升至90%的政策目標。</a:t>
            </a:r>
            <a:endParaRPr lang="en-US" sz="2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112889"/>
            <a:ext cx="4118848" cy="25455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9576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政府積極推動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6453188"/>
            <a:ext cx="38724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行動支付於公共運輸、商圈、夜市等使用。</a:t>
            </a:r>
            <a:endParaRPr lang="en-US" sz="18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112889"/>
            <a:ext cx="4118848" cy="25455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59576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多家本土支付平台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55776" y="645318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蓬勃發展，例如街口支付、全支付、玉山Wallet 等。</a:t>
            </a:r>
            <a:endParaRPr lang="en-US" sz="18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112889"/>
            <a:ext cx="4118848" cy="25455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59576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支付與整合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73828" y="6453188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ource Sans Pro" pitchFamily="34" charset="-120"/>
              </a:rPr>
              <a:t>電子發票、消費點數整合，創造更多元使用情境。</a:t>
            </a:r>
            <a:endParaRPr lang="en-US" sz="185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7AD72DD5-FC4A-45E4-ABC2-2A7E03EFBC46}"/>
              </a:ext>
            </a:extLst>
          </p:cNvPr>
          <p:cNvSpPr txBox="1"/>
          <p:nvPr/>
        </p:nvSpPr>
        <p:spPr>
          <a:xfrm>
            <a:off x="12570245" y="7525702"/>
            <a:ext cx="2060155" cy="703898"/>
          </a:xfrm>
          <a:prstGeom prst="rect">
            <a:avLst/>
          </a:prstGeom>
          <a:solidFill>
            <a:srgbClr val="FEF5E7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未來發展趨勢</a:t>
            </a:r>
            <a:endParaRPr lang="en-US" sz="4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59127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AI 與大數據結合</a:t>
            </a:r>
            <a:r>
              <a:rPr lang="en-US" sz="22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：提供個人化支付建議或行銷優惠。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93513" y="3449360"/>
            <a:ext cx="53478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跨境支付整合</a:t>
            </a:r>
            <a:r>
              <a:rPr lang="en-US" sz="22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：如旅遊時的智慧外幣支付。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393513" y="4885611"/>
            <a:ext cx="59127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無人商店與自助結帳普及</a:t>
            </a:r>
            <a:r>
              <a:rPr lang="en-US" sz="22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：如 Amazon Go 的無感支付。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393513" y="6321862"/>
            <a:ext cx="59127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CBDC（中央銀行數位貨幣）推動</a:t>
            </a:r>
            <a:r>
              <a:rPr lang="en-US" sz="2200" dirty="0">
                <a:solidFill>
                  <a:srgbClr val="3A363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Lora" pitchFamily="34" charset="-120"/>
              </a:rPr>
              <a:t>：台灣與其他國家正研究數位貨幣的可行性。</a:t>
            </a:r>
            <a:endParaRPr lang="en-US" sz="22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327</Words>
  <Application>Microsoft Office PowerPoint</Application>
  <PresentationFormat>自訂</PresentationFormat>
  <Paragraphs>83</Paragraphs>
  <Slides>10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9" baseType="lpstr">
      <vt:lpstr>Arial</vt:lpstr>
      <vt:lpstr>新細明體</vt:lpstr>
      <vt:lpstr>Times New Roman</vt:lpstr>
      <vt:lpstr>Wingdings</vt:lpstr>
      <vt:lpstr>微軟正黑體</vt:lpstr>
      <vt:lpstr>Lora</vt:lpstr>
      <vt:lpstr>Calibri</vt:lpstr>
      <vt:lpstr>Source Sans Pro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Barney</cp:lastModifiedBy>
  <cp:revision>7</cp:revision>
  <dcterms:created xsi:type="dcterms:W3CDTF">2025-05-31T17:29:51Z</dcterms:created>
  <dcterms:modified xsi:type="dcterms:W3CDTF">2025-06-15T07:05:06Z</dcterms:modified>
</cp:coreProperties>
</file>